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8933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833199" y="2226469"/>
            <a:ext cx="7477601" cy="1666399"/>
          </a:xfrm>
          <a:prstGeom prst="rect">
            <a:avLst/>
          </a:prstGeom>
          <a:noFill/>
          <a:ln/>
        </p:spPr>
        <p:txBody>
          <a:bodyPr wrap="square" rtlCol="0" anchor="t"/>
          <a:lstStyle/>
          <a:p>
            <a:pPr marL="0" indent="0">
              <a:lnSpc>
                <a:spcPts val="6561"/>
              </a:lnSpc>
              <a:buNone/>
            </a:pPr>
            <a:r>
              <a:rPr lang="en-US" sz="5249" dirty="0">
                <a:solidFill>
                  <a:srgbClr val="1B1B27"/>
                </a:solidFill>
                <a:latin typeface="Corben" pitchFamily="34" charset="0"/>
                <a:ea typeface="Corben" pitchFamily="34" charset="-122"/>
                <a:cs typeface="Corben" pitchFamily="34" charset="-120"/>
              </a:rPr>
              <a:t>Traffic Management System: Phase IV</a:t>
            </a:r>
            <a:endParaRPr lang="en-US" sz="5249" dirty="0"/>
          </a:p>
        </p:txBody>
      </p:sp>
      <p:sp>
        <p:nvSpPr>
          <p:cNvPr id="5" name="Text 2"/>
          <p:cNvSpPr/>
          <p:nvPr/>
        </p:nvSpPr>
        <p:spPr>
          <a:xfrm>
            <a:off x="833199" y="4226123"/>
            <a:ext cx="7477601"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In this project, we aim to dynamically adjust the timing of traffic signals by analyzing the traffic using sensors such as HC-SR04, DHT-22, and ESP32. Building upon the previous phase, we have upgraded our model from ESP32 to Raspberry Pi for enhanced performance and capabilities.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136219"/>
            <a:ext cx="9083040"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Benefits of Dynamic Signal Timing</a:t>
            </a:r>
            <a:endParaRPr lang="en-US" sz="4374" dirty="0"/>
          </a:p>
        </p:txBody>
      </p:sp>
      <p:sp>
        <p:nvSpPr>
          <p:cNvPr id="5" name="Shape 2"/>
          <p:cNvSpPr/>
          <p:nvPr/>
        </p:nvSpPr>
        <p:spPr>
          <a:xfrm>
            <a:off x="2037993" y="3274933"/>
            <a:ext cx="3370064" cy="2818328"/>
          </a:xfrm>
          <a:prstGeom prst="roundRect">
            <a:avLst>
              <a:gd name="adj" fmla="val 3548"/>
            </a:avLst>
          </a:prstGeom>
          <a:solidFill>
            <a:srgbClr val="D2D9F9"/>
          </a:solidFill>
          <a:ln w="13811">
            <a:solidFill>
              <a:srgbClr val="A5B3F3"/>
            </a:solidFill>
            <a:prstDash val="solid"/>
          </a:ln>
        </p:spPr>
      </p:sp>
      <p:sp>
        <p:nvSpPr>
          <p:cNvPr id="6" name="Text 3"/>
          <p:cNvSpPr/>
          <p:nvPr/>
        </p:nvSpPr>
        <p:spPr>
          <a:xfrm>
            <a:off x="2273975" y="3510915"/>
            <a:ext cx="261366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Reduced Congestion</a:t>
            </a:r>
            <a:endParaRPr lang="en-US" sz="2187" dirty="0"/>
          </a:p>
        </p:txBody>
      </p:sp>
      <p:sp>
        <p:nvSpPr>
          <p:cNvPr id="7" name="Text 4"/>
          <p:cNvSpPr/>
          <p:nvPr/>
        </p:nvSpPr>
        <p:spPr>
          <a:xfrm>
            <a:off x="2273975" y="4080272"/>
            <a:ext cx="2898100"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By responding to real-time traffic conditions, our system minimizes congestion and improves travel time.</a:t>
            </a:r>
            <a:endParaRPr lang="en-US" sz="1750" dirty="0"/>
          </a:p>
        </p:txBody>
      </p:sp>
      <p:sp>
        <p:nvSpPr>
          <p:cNvPr id="8" name="Shape 5"/>
          <p:cNvSpPr/>
          <p:nvPr/>
        </p:nvSpPr>
        <p:spPr>
          <a:xfrm>
            <a:off x="5630228" y="3274933"/>
            <a:ext cx="3370064" cy="2818328"/>
          </a:xfrm>
          <a:prstGeom prst="roundRect">
            <a:avLst>
              <a:gd name="adj" fmla="val 3548"/>
            </a:avLst>
          </a:prstGeom>
          <a:solidFill>
            <a:srgbClr val="D2D9F9"/>
          </a:solidFill>
          <a:ln w="13811">
            <a:solidFill>
              <a:srgbClr val="A5B3F3"/>
            </a:solidFill>
            <a:prstDash val="solid"/>
          </a:ln>
        </p:spPr>
      </p:sp>
      <p:sp>
        <p:nvSpPr>
          <p:cNvPr id="9" name="Text 6"/>
          <p:cNvSpPr/>
          <p:nvPr/>
        </p:nvSpPr>
        <p:spPr>
          <a:xfrm>
            <a:off x="5866209" y="3510915"/>
            <a:ext cx="2221944"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Improved Safety</a:t>
            </a:r>
            <a:endParaRPr lang="en-US" sz="2187" dirty="0"/>
          </a:p>
        </p:txBody>
      </p:sp>
      <p:sp>
        <p:nvSpPr>
          <p:cNvPr id="10" name="Text 7"/>
          <p:cNvSpPr/>
          <p:nvPr/>
        </p:nvSpPr>
        <p:spPr>
          <a:xfrm>
            <a:off x="5866209" y="4080272"/>
            <a:ext cx="2898100"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Optimized traffic flow reduces the risk of accidents and enhances overall road safety.</a:t>
            </a:r>
            <a:endParaRPr lang="en-US" sz="1750" dirty="0"/>
          </a:p>
        </p:txBody>
      </p:sp>
      <p:sp>
        <p:nvSpPr>
          <p:cNvPr id="11" name="Shape 8"/>
          <p:cNvSpPr/>
          <p:nvPr/>
        </p:nvSpPr>
        <p:spPr>
          <a:xfrm>
            <a:off x="9222462" y="3274933"/>
            <a:ext cx="3370064" cy="2818328"/>
          </a:xfrm>
          <a:prstGeom prst="roundRect">
            <a:avLst>
              <a:gd name="adj" fmla="val 3548"/>
            </a:avLst>
          </a:prstGeom>
          <a:solidFill>
            <a:srgbClr val="D2D9F9"/>
          </a:solidFill>
          <a:ln w="13811">
            <a:solidFill>
              <a:srgbClr val="A5B3F3"/>
            </a:solidFill>
            <a:prstDash val="solid"/>
          </a:ln>
        </p:spPr>
      </p:sp>
      <p:sp>
        <p:nvSpPr>
          <p:cNvPr id="12" name="Text 9"/>
          <p:cNvSpPr/>
          <p:nvPr/>
        </p:nvSpPr>
        <p:spPr>
          <a:xfrm>
            <a:off x="9458444" y="3510915"/>
            <a:ext cx="229362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Energy Efficiency</a:t>
            </a:r>
            <a:endParaRPr lang="en-US" sz="2187" dirty="0"/>
          </a:p>
        </p:txBody>
      </p:sp>
      <p:sp>
        <p:nvSpPr>
          <p:cNvPr id="13" name="Text 10"/>
          <p:cNvSpPr/>
          <p:nvPr/>
        </p:nvSpPr>
        <p:spPr>
          <a:xfrm>
            <a:off x="9458444" y="4080272"/>
            <a:ext cx="2898100"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By reducing idling time and unnecessary stops, we contribute to a more environmentally friendly transportation system.</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Cloud Connection for Data Transfer</a:t>
            </a:r>
            <a:endParaRPr lang="en-US" sz="4374" dirty="0"/>
          </a:p>
        </p:txBody>
      </p:sp>
      <p:sp>
        <p:nvSpPr>
          <p:cNvPr id="5" name="Text 2"/>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As we strive to make our system even more robust and efficient, we are trying to implementation of cloud connectivity. By establishing a connection to the cloud, we will be able to seamlessly transfer data from our traffic signal analysis to a centralized server, enabling real-time monitoring and optimization of traffic flow.</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834640"/>
            <a:ext cx="4443889" cy="694373"/>
          </a:xfrm>
          <a:prstGeom prst="rect">
            <a:avLst/>
          </a:prstGeom>
          <a:noFill/>
          <a:ln/>
        </p:spPr>
        <p:txBody>
          <a:bodyPr wrap="none" rtlCol="0" anchor="t"/>
          <a:lstStyle/>
          <a:p>
            <a:pPr marL="0" indent="0">
              <a:lnSpc>
                <a:spcPts val="5468"/>
              </a:lnSpc>
              <a:buNone/>
            </a:pPr>
            <a:r>
              <a:rPr lang="en-US" sz="4500" dirty="0">
                <a:solidFill>
                  <a:srgbClr val="1B1B27"/>
                </a:solidFill>
                <a:latin typeface="Corben" pitchFamily="34" charset="0"/>
                <a:ea typeface="Corben" pitchFamily="34" charset="-122"/>
                <a:cs typeface="Corben" pitchFamily="34" charset="-120"/>
              </a:rPr>
              <a:t>Conclusion</a:t>
            </a:r>
            <a:endParaRPr lang="en-US" sz="4500" dirty="0"/>
          </a:p>
        </p:txBody>
      </p:sp>
      <p:sp>
        <p:nvSpPr>
          <p:cNvPr id="5" name="Text 2"/>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2400" dirty="0">
                <a:solidFill>
                  <a:srgbClr val="404155"/>
                </a:solidFill>
                <a:latin typeface="Nobile" pitchFamily="34" charset="0"/>
                <a:ea typeface="Nobile" pitchFamily="34" charset="-122"/>
                <a:cs typeface="Nobile" pitchFamily="34" charset="-120"/>
              </a:rPr>
              <a:t>As we move forward, the addition of cloud connectivity will enable us to take our traffic signal timing system to new heights. By transferring data to the cloud, we create opportunities for advanced analysis and real-time optimization. Together, we can revolutionize the way traffic is managed, creating safer, more efficient road networks for all.</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1440"/>
            <a:ext cx="14630400" cy="8229957"/>
          </a:xfrm>
          <a:prstGeom prst="rect">
            <a:avLst/>
          </a:prstGeom>
          <a:solidFill>
            <a:srgbClr val="F9F9FF">
              <a:alpha val="75000"/>
            </a:srgbClr>
          </a:solidFill>
          <a:ln w="10358">
            <a:solidFill>
              <a:srgbClr val="FFFFFF">
                <a:alpha val="64000"/>
              </a:srgbClr>
            </a:solidFill>
            <a:prstDash val="solid"/>
          </a:ln>
        </p:spPr>
      </p:sp>
      <p:sp>
        <p:nvSpPr>
          <p:cNvPr id="4" name="Text 1"/>
          <p:cNvSpPr/>
          <p:nvPr/>
        </p:nvSpPr>
        <p:spPr>
          <a:xfrm>
            <a:off x="3348990" y="2546628"/>
            <a:ext cx="3840480" cy="521851"/>
          </a:xfrm>
          <a:prstGeom prst="rect">
            <a:avLst/>
          </a:prstGeom>
          <a:noFill/>
          <a:ln/>
        </p:spPr>
        <p:txBody>
          <a:bodyPr wrap="none" rtlCol="0" anchor="t"/>
          <a:lstStyle/>
          <a:p>
            <a:pPr marL="0" indent="0">
              <a:lnSpc>
                <a:spcPts val="4109"/>
              </a:lnSpc>
              <a:buNone/>
            </a:pPr>
            <a:r>
              <a:rPr lang="en-US" sz="3287" dirty="0">
                <a:solidFill>
                  <a:srgbClr val="1B1B27"/>
                </a:solidFill>
                <a:latin typeface="Corben" pitchFamily="34" charset="0"/>
                <a:ea typeface="Corben" pitchFamily="34" charset="-122"/>
                <a:cs typeface="Corben" pitchFamily="34" charset="-120"/>
              </a:rPr>
              <a:t>The Previous Phase</a:t>
            </a:r>
            <a:endParaRPr lang="en-US" sz="3287" dirty="0"/>
          </a:p>
        </p:txBody>
      </p:sp>
      <p:sp>
        <p:nvSpPr>
          <p:cNvPr id="5" name="Shape 2"/>
          <p:cNvSpPr/>
          <p:nvPr/>
        </p:nvSpPr>
        <p:spPr>
          <a:xfrm>
            <a:off x="3582710" y="3318867"/>
            <a:ext cx="33338" cy="4451866"/>
          </a:xfrm>
          <a:prstGeom prst="rect">
            <a:avLst/>
          </a:prstGeom>
          <a:solidFill>
            <a:srgbClr val="A5B3F3"/>
          </a:solidFill>
          <a:ln/>
        </p:spPr>
      </p:sp>
      <p:sp>
        <p:nvSpPr>
          <p:cNvPr id="6" name="Shape 3"/>
          <p:cNvSpPr/>
          <p:nvPr/>
        </p:nvSpPr>
        <p:spPr>
          <a:xfrm>
            <a:off x="3787200" y="3620333"/>
            <a:ext cx="584478" cy="33338"/>
          </a:xfrm>
          <a:prstGeom prst="rect">
            <a:avLst/>
          </a:prstGeom>
          <a:solidFill>
            <a:srgbClr val="A5B3F3"/>
          </a:solidFill>
          <a:ln/>
        </p:spPr>
      </p:sp>
      <p:sp>
        <p:nvSpPr>
          <p:cNvPr id="7" name="Shape 4"/>
          <p:cNvSpPr/>
          <p:nvPr/>
        </p:nvSpPr>
        <p:spPr>
          <a:xfrm>
            <a:off x="3411557" y="3449241"/>
            <a:ext cx="375642" cy="375642"/>
          </a:xfrm>
          <a:prstGeom prst="roundRect">
            <a:avLst>
              <a:gd name="adj" fmla="val 20005"/>
            </a:avLst>
          </a:prstGeom>
          <a:solidFill>
            <a:srgbClr val="D2D9F9"/>
          </a:solidFill>
          <a:ln w="10358">
            <a:solidFill>
              <a:srgbClr val="A5B3F3"/>
            </a:solidFill>
            <a:prstDash val="solid"/>
          </a:ln>
        </p:spPr>
      </p:sp>
      <p:sp>
        <p:nvSpPr>
          <p:cNvPr id="8" name="Text 5"/>
          <p:cNvSpPr/>
          <p:nvPr/>
        </p:nvSpPr>
        <p:spPr>
          <a:xfrm>
            <a:off x="3561219" y="3480435"/>
            <a:ext cx="7620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1</a:t>
            </a:r>
            <a:endParaRPr lang="en-US" sz="1972" dirty="0"/>
          </a:p>
        </p:txBody>
      </p:sp>
      <p:sp>
        <p:nvSpPr>
          <p:cNvPr id="9" name="Text 6"/>
          <p:cNvSpPr/>
          <p:nvPr/>
        </p:nvSpPr>
        <p:spPr>
          <a:xfrm>
            <a:off x="4517827" y="3485793"/>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1</a:t>
            </a:r>
            <a:endParaRPr lang="en-US" sz="2000" b="1" dirty="0"/>
          </a:p>
        </p:txBody>
      </p:sp>
      <p:sp>
        <p:nvSpPr>
          <p:cNvPr id="10" name="Text 7"/>
          <p:cNvSpPr/>
          <p:nvPr/>
        </p:nvSpPr>
        <p:spPr>
          <a:xfrm>
            <a:off x="4517827" y="3913584"/>
            <a:ext cx="6763464" cy="534352"/>
          </a:xfrm>
          <a:prstGeom prst="rect">
            <a:avLst/>
          </a:prstGeom>
          <a:noFill/>
          <a:ln/>
        </p:spPr>
        <p:txBody>
          <a:bodyPr wrap="squar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Conducted extensive research on traffic patterns and designing a solution for the problem.</a:t>
            </a:r>
            <a:endParaRPr lang="en-US" dirty="0"/>
          </a:p>
        </p:txBody>
      </p:sp>
      <p:sp>
        <p:nvSpPr>
          <p:cNvPr id="11" name="Shape 8"/>
          <p:cNvSpPr/>
          <p:nvPr/>
        </p:nvSpPr>
        <p:spPr>
          <a:xfrm>
            <a:off x="3787200" y="5123140"/>
            <a:ext cx="584478" cy="33338"/>
          </a:xfrm>
          <a:prstGeom prst="rect">
            <a:avLst/>
          </a:prstGeom>
          <a:solidFill>
            <a:srgbClr val="A5B3F3"/>
          </a:solidFill>
          <a:ln/>
        </p:spPr>
      </p:sp>
      <p:sp>
        <p:nvSpPr>
          <p:cNvPr id="12" name="Shape 9"/>
          <p:cNvSpPr/>
          <p:nvPr/>
        </p:nvSpPr>
        <p:spPr>
          <a:xfrm>
            <a:off x="3411557" y="4952048"/>
            <a:ext cx="375642" cy="375642"/>
          </a:xfrm>
          <a:prstGeom prst="roundRect">
            <a:avLst>
              <a:gd name="adj" fmla="val 20005"/>
            </a:avLst>
          </a:prstGeom>
          <a:solidFill>
            <a:srgbClr val="D2D9F9"/>
          </a:solidFill>
          <a:ln w="10358">
            <a:solidFill>
              <a:srgbClr val="A5B3F3"/>
            </a:solidFill>
            <a:prstDash val="solid"/>
          </a:ln>
        </p:spPr>
      </p:sp>
      <p:sp>
        <p:nvSpPr>
          <p:cNvPr id="13" name="Text 10"/>
          <p:cNvSpPr/>
          <p:nvPr/>
        </p:nvSpPr>
        <p:spPr>
          <a:xfrm>
            <a:off x="3534549" y="4983242"/>
            <a:ext cx="12954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2</a:t>
            </a:r>
            <a:endParaRPr lang="en-US" sz="1972" dirty="0"/>
          </a:p>
        </p:txBody>
      </p:sp>
      <p:sp>
        <p:nvSpPr>
          <p:cNvPr id="14" name="Text 11"/>
          <p:cNvSpPr/>
          <p:nvPr/>
        </p:nvSpPr>
        <p:spPr>
          <a:xfrm>
            <a:off x="4517827" y="4988600"/>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2</a:t>
            </a:r>
            <a:endParaRPr lang="en-US" sz="2000" b="1" dirty="0"/>
          </a:p>
        </p:txBody>
      </p:sp>
      <p:sp>
        <p:nvSpPr>
          <p:cNvPr id="15" name="Text 12"/>
          <p:cNvSpPr/>
          <p:nvPr/>
        </p:nvSpPr>
        <p:spPr>
          <a:xfrm>
            <a:off x="4517827" y="5416391"/>
            <a:ext cx="6763464" cy="267176"/>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Research on how to implement our design and gain knowledge about sensors.</a:t>
            </a:r>
            <a:endParaRPr lang="en-US" dirty="0"/>
          </a:p>
        </p:txBody>
      </p:sp>
      <p:sp>
        <p:nvSpPr>
          <p:cNvPr id="16" name="Shape 13"/>
          <p:cNvSpPr/>
          <p:nvPr/>
        </p:nvSpPr>
        <p:spPr>
          <a:xfrm>
            <a:off x="3787200" y="6625947"/>
            <a:ext cx="584478" cy="33338"/>
          </a:xfrm>
          <a:prstGeom prst="rect">
            <a:avLst/>
          </a:prstGeom>
          <a:solidFill>
            <a:srgbClr val="A5B3F3"/>
          </a:solidFill>
          <a:ln/>
        </p:spPr>
      </p:sp>
      <p:sp>
        <p:nvSpPr>
          <p:cNvPr id="17" name="Shape 14"/>
          <p:cNvSpPr/>
          <p:nvPr/>
        </p:nvSpPr>
        <p:spPr>
          <a:xfrm>
            <a:off x="3411557" y="6454854"/>
            <a:ext cx="375642" cy="375642"/>
          </a:xfrm>
          <a:prstGeom prst="roundRect">
            <a:avLst>
              <a:gd name="adj" fmla="val 20005"/>
            </a:avLst>
          </a:prstGeom>
          <a:solidFill>
            <a:srgbClr val="D2D9F9"/>
          </a:solidFill>
          <a:ln w="10358">
            <a:solidFill>
              <a:srgbClr val="A5B3F3"/>
            </a:solidFill>
            <a:prstDash val="solid"/>
          </a:ln>
        </p:spPr>
      </p:sp>
      <p:sp>
        <p:nvSpPr>
          <p:cNvPr id="18" name="Text 15"/>
          <p:cNvSpPr/>
          <p:nvPr/>
        </p:nvSpPr>
        <p:spPr>
          <a:xfrm>
            <a:off x="3526929" y="6486049"/>
            <a:ext cx="144780" cy="313134"/>
          </a:xfrm>
          <a:prstGeom prst="rect">
            <a:avLst/>
          </a:prstGeom>
          <a:noFill/>
          <a:ln/>
        </p:spPr>
        <p:txBody>
          <a:bodyPr wrap="none" rtlCol="0" anchor="t"/>
          <a:lstStyle/>
          <a:p>
            <a:pPr marL="0" indent="0" algn="ctr">
              <a:lnSpc>
                <a:spcPts val="2466"/>
              </a:lnSpc>
              <a:buNone/>
            </a:pPr>
            <a:r>
              <a:rPr lang="en-US" sz="1972" dirty="0">
                <a:solidFill>
                  <a:srgbClr val="404155"/>
                </a:solidFill>
                <a:latin typeface="Corben" pitchFamily="34" charset="0"/>
                <a:ea typeface="Corben" pitchFamily="34" charset="-122"/>
                <a:cs typeface="Corben" pitchFamily="34" charset="-120"/>
              </a:rPr>
              <a:t>3</a:t>
            </a:r>
            <a:endParaRPr lang="en-US" sz="1972" dirty="0"/>
          </a:p>
        </p:txBody>
      </p:sp>
      <p:sp>
        <p:nvSpPr>
          <p:cNvPr id="19" name="Text 16"/>
          <p:cNvSpPr/>
          <p:nvPr/>
        </p:nvSpPr>
        <p:spPr>
          <a:xfrm>
            <a:off x="4517827" y="6491407"/>
            <a:ext cx="1669971" cy="260866"/>
          </a:xfrm>
          <a:prstGeom prst="rect">
            <a:avLst/>
          </a:prstGeom>
          <a:noFill/>
          <a:ln/>
        </p:spPr>
        <p:txBody>
          <a:bodyPr wrap="none" rtlCol="0" anchor="t"/>
          <a:lstStyle/>
          <a:p>
            <a:pPr marL="0" indent="0" algn="l">
              <a:lnSpc>
                <a:spcPts val="2055"/>
              </a:lnSpc>
              <a:buNone/>
            </a:pPr>
            <a:r>
              <a:rPr lang="en-US" sz="2000" b="1" dirty="0">
                <a:solidFill>
                  <a:srgbClr val="404155"/>
                </a:solidFill>
                <a:latin typeface="Corben" pitchFamily="34" charset="0"/>
                <a:ea typeface="Corben" pitchFamily="34" charset="-122"/>
                <a:cs typeface="Corben" pitchFamily="34" charset="-120"/>
              </a:rPr>
              <a:t>Phase 3</a:t>
            </a:r>
            <a:endParaRPr lang="en-US" sz="2000" b="1" dirty="0"/>
          </a:p>
        </p:txBody>
      </p:sp>
      <p:sp>
        <p:nvSpPr>
          <p:cNvPr id="20" name="Text 17"/>
          <p:cNvSpPr/>
          <p:nvPr/>
        </p:nvSpPr>
        <p:spPr>
          <a:xfrm>
            <a:off x="4517827" y="6919197"/>
            <a:ext cx="6763464" cy="851535"/>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Implemented the design and constructed a prototype using the following sensors         </a:t>
            </a:r>
            <a:endParaRPr lang="en-US" dirty="0"/>
          </a:p>
        </p:txBody>
      </p:sp>
      <p:sp>
        <p:nvSpPr>
          <p:cNvPr id="21" name="Text 18"/>
          <p:cNvSpPr/>
          <p:nvPr/>
        </p:nvSpPr>
        <p:spPr>
          <a:xfrm>
            <a:off x="4517827" y="7336631"/>
            <a:ext cx="6763464" cy="267176"/>
          </a:xfrm>
          <a:prstGeom prst="rect">
            <a:avLst/>
          </a:prstGeom>
          <a:noFill/>
          <a:ln/>
        </p:spPr>
        <p:txBody>
          <a:bodyPr wrap="none" rtlCol="0" anchor="t"/>
          <a:lstStyle/>
          <a:p>
            <a:pPr marL="0" indent="0" algn="l">
              <a:lnSpc>
                <a:spcPts val="2104"/>
              </a:lnSpc>
              <a:buNone/>
            </a:pPr>
            <a:r>
              <a:rPr lang="en-US" dirty="0">
                <a:solidFill>
                  <a:srgbClr val="404155"/>
                </a:solidFill>
                <a:latin typeface="Nobile" pitchFamily="34" charset="0"/>
                <a:ea typeface="Nobile" pitchFamily="34" charset="-122"/>
                <a:cs typeface="Nobile" pitchFamily="34" charset="-120"/>
              </a:rPr>
              <a:t>(HC-SR04,DHT-22 &amp; ESP-32)</a:t>
            </a:r>
            <a:endParaRPr lang="en-US" dirty="0"/>
          </a:p>
        </p:txBody>
      </p:sp>
      <p:pic>
        <p:nvPicPr>
          <p:cNvPr id="22" name="Image 1" descr="preencoded.png"/>
          <p:cNvPicPr>
            <a:picLocks noChangeAspect="1"/>
          </p:cNvPicPr>
          <p:nvPr/>
        </p:nvPicPr>
        <p:blipFill>
          <a:blip r:embed="rId4"/>
          <a:stretch>
            <a:fillRect/>
          </a:stretch>
        </p:blipFill>
        <p:spPr>
          <a:xfrm>
            <a:off x="0" y="0"/>
            <a:ext cx="14630400" cy="20874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6319599" y="2534722"/>
            <a:ext cx="6576060"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Introducing Raspberry Pi</a:t>
            </a:r>
            <a:endParaRPr lang="en-US" sz="4374" dirty="0"/>
          </a:p>
        </p:txBody>
      </p:sp>
      <p:sp>
        <p:nvSpPr>
          <p:cNvPr id="5" name="Text 2"/>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Raspberry Pi is a powerful microcomputing device that has revolutionized the world of embedded systems. With its compact size and low cost, it provides the perfect platform for our traffic signal timing algorithm. The Raspberry Pi allows us to implement advanced data processing and analysis algorithms, improving the accuracy and efficiency of our system.</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9F9FF">
              <a:alpha val="85000"/>
            </a:srgbClr>
          </a:solidFill>
          <a:ln/>
        </p:spPr>
      </p:sp>
      <p:sp>
        <p:nvSpPr>
          <p:cNvPr id="6" name="Text 2"/>
          <p:cNvSpPr/>
          <p:nvPr/>
        </p:nvSpPr>
        <p:spPr>
          <a:xfrm>
            <a:off x="2037993" y="1290876"/>
            <a:ext cx="4846320" cy="694373"/>
          </a:xfrm>
          <a:prstGeom prst="rect">
            <a:avLst/>
          </a:prstGeom>
          <a:noFill/>
          <a:ln/>
        </p:spPr>
        <p:txBody>
          <a:bodyPr wrap="none" rtlCol="0" anchor="t"/>
          <a:lstStyle/>
          <a:p>
            <a:pPr marL="0" indent="0">
              <a:lnSpc>
                <a:spcPts val="5468"/>
              </a:lnSpc>
              <a:buNone/>
            </a:pPr>
            <a:r>
              <a:rPr lang="en-US" sz="4374" b="1" dirty="0">
                <a:solidFill>
                  <a:srgbClr val="1B1B27"/>
                </a:solidFill>
                <a:latin typeface="Corben" pitchFamily="34" charset="0"/>
                <a:ea typeface="Corben" pitchFamily="34" charset="-122"/>
                <a:cs typeface="Corben" pitchFamily="34" charset="-120"/>
              </a:rPr>
              <a:t>Key Features:</a:t>
            </a:r>
            <a:endParaRPr lang="en-US" sz="4374" dirty="0"/>
          </a:p>
        </p:txBody>
      </p:sp>
      <p:sp>
        <p:nvSpPr>
          <p:cNvPr id="7" name="Text 3"/>
          <p:cNvSpPr/>
          <p:nvPr/>
        </p:nvSpPr>
        <p:spPr>
          <a:xfrm>
            <a:off x="2393394" y="2318504"/>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404155"/>
                </a:solidFill>
                <a:latin typeface="Nobile" pitchFamily="34" charset="0"/>
                <a:ea typeface="Nobile" pitchFamily="34" charset="-122"/>
                <a:cs typeface="Nobile" pitchFamily="34" charset="-120"/>
              </a:rPr>
              <a:t>Affordability:</a:t>
            </a:r>
            <a:r>
              <a:rPr lang="en-US" sz="1750" dirty="0">
                <a:solidFill>
                  <a:srgbClr val="404155"/>
                </a:solidFill>
                <a:latin typeface="Nobile" pitchFamily="34" charset="0"/>
                <a:ea typeface="Nobile" pitchFamily="34" charset="-122"/>
                <a:cs typeface="Nobile" pitchFamily="34" charset="-120"/>
              </a:rPr>
              <a:t> Raspberry Pi boards are remarkably affordable, making them accessible to a wide range of users, from hobbyists to professionals.</a:t>
            </a:r>
            <a:endParaRPr lang="en-US" sz="1750" dirty="0"/>
          </a:p>
        </p:txBody>
      </p:sp>
      <p:sp>
        <p:nvSpPr>
          <p:cNvPr id="8" name="Text 4"/>
          <p:cNvSpPr/>
          <p:nvPr/>
        </p:nvSpPr>
        <p:spPr>
          <a:xfrm>
            <a:off x="2393394" y="3118128"/>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404155"/>
                </a:solidFill>
                <a:latin typeface="Nobile" pitchFamily="34" charset="0"/>
                <a:ea typeface="Nobile" pitchFamily="34" charset="-122"/>
                <a:cs typeface="Nobile" pitchFamily="34" charset="-120"/>
              </a:rPr>
              <a:t>Versatility:</a:t>
            </a:r>
            <a:r>
              <a:rPr lang="en-US" sz="1750" dirty="0">
                <a:solidFill>
                  <a:srgbClr val="404155"/>
                </a:solidFill>
                <a:latin typeface="Nobile" pitchFamily="34" charset="0"/>
                <a:ea typeface="Nobile" pitchFamily="34" charset="-122"/>
                <a:cs typeface="Nobile" pitchFamily="34" charset="-120"/>
              </a:rPr>
              <a:t> They can be used for a multitude of purposes, including desktop computing, robotics, home automation, gaming, and as a media center.</a:t>
            </a:r>
            <a:endParaRPr lang="en-US" sz="1750" dirty="0"/>
          </a:p>
        </p:txBody>
      </p:sp>
      <p:sp>
        <p:nvSpPr>
          <p:cNvPr id="9" name="Text 5"/>
          <p:cNvSpPr/>
          <p:nvPr/>
        </p:nvSpPr>
        <p:spPr>
          <a:xfrm>
            <a:off x="2393394" y="3917752"/>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404155"/>
                </a:solidFill>
                <a:latin typeface="Nobile" pitchFamily="34" charset="0"/>
                <a:ea typeface="Nobile" pitchFamily="34" charset="-122"/>
                <a:cs typeface="Nobile" pitchFamily="34" charset="-120"/>
              </a:rPr>
              <a:t>GPIO Pins:</a:t>
            </a:r>
            <a:r>
              <a:rPr lang="en-US" sz="1750" dirty="0">
                <a:solidFill>
                  <a:srgbClr val="404155"/>
                </a:solidFill>
                <a:latin typeface="Nobile" pitchFamily="34" charset="0"/>
                <a:ea typeface="Nobile" pitchFamily="34" charset="-122"/>
                <a:cs typeface="Nobile" pitchFamily="34" charset="-120"/>
              </a:rPr>
              <a:t> The Raspberry Pi includes GPIO (General Purpose Input/Output) pins, allowing it to interact with the physical world, making it ideal for projects involving sensors, motors, and other hardware components.</a:t>
            </a:r>
            <a:endParaRPr lang="en-US" sz="1750" dirty="0"/>
          </a:p>
        </p:txBody>
      </p:sp>
      <p:sp>
        <p:nvSpPr>
          <p:cNvPr id="10" name="Text 6"/>
          <p:cNvSpPr/>
          <p:nvPr/>
        </p:nvSpPr>
        <p:spPr>
          <a:xfrm>
            <a:off x="2393394" y="5072777"/>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b="1" dirty="0">
                <a:solidFill>
                  <a:srgbClr val="404155"/>
                </a:solidFill>
                <a:latin typeface="Nobile" pitchFamily="34" charset="0"/>
                <a:ea typeface="Nobile" pitchFamily="34" charset="-122"/>
                <a:cs typeface="Nobile" pitchFamily="34" charset="-120"/>
              </a:rPr>
              <a:t>Community and Support:</a:t>
            </a:r>
            <a:r>
              <a:rPr lang="en-US" sz="1750" dirty="0">
                <a:solidFill>
                  <a:srgbClr val="404155"/>
                </a:solidFill>
                <a:latin typeface="Nobile" pitchFamily="34" charset="0"/>
                <a:ea typeface="Nobile" pitchFamily="34" charset="-122"/>
                <a:cs typeface="Nobile" pitchFamily="34" charset="-120"/>
              </a:rPr>
              <a:t> The Raspberry Pi community is vast and active. There's a wealth of online resources, forums, and tutorials available, making it easy to find help and inspiration for projects.</a:t>
            </a:r>
            <a:endParaRPr lang="en-US" sz="1750" dirty="0"/>
          </a:p>
        </p:txBody>
      </p:sp>
      <p:sp>
        <p:nvSpPr>
          <p:cNvPr id="11" name="Text 7"/>
          <p:cNvSpPr/>
          <p:nvPr/>
        </p:nvSpPr>
        <p:spPr>
          <a:xfrm>
            <a:off x="2393394" y="622780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5"/>
            </a:pPr>
            <a:r>
              <a:rPr lang="en-US" sz="1750" b="1" dirty="0">
                <a:solidFill>
                  <a:srgbClr val="404155"/>
                </a:solidFill>
                <a:latin typeface="Nobile" pitchFamily="34" charset="0"/>
                <a:ea typeface="Nobile" pitchFamily="34" charset="-122"/>
                <a:cs typeface="Nobile" pitchFamily="34" charset="-120"/>
              </a:rPr>
              <a:t>Operating Systems:</a:t>
            </a:r>
            <a:r>
              <a:rPr lang="en-US" sz="1750" dirty="0">
                <a:solidFill>
                  <a:srgbClr val="404155"/>
                </a:solidFill>
                <a:latin typeface="Nobile" pitchFamily="34" charset="0"/>
                <a:ea typeface="Nobile" pitchFamily="34" charset="-122"/>
                <a:cs typeface="Nobile" pitchFamily="34" charset="-120"/>
              </a:rPr>
              <a:t> Raspberry Pi supports various operating systems, including Raspbian (now called Raspberry Pi OS), Ubuntu, and even Windows IoT Core.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1906">
            <a:solidFill>
              <a:srgbClr val="FFFFFF">
                <a:alpha val="64000"/>
              </a:srgbClr>
            </a:solidFill>
            <a:prstDash val="solid"/>
          </a:ln>
        </p:spPr>
      </p:sp>
      <p:sp>
        <p:nvSpPr>
          <p:cNvPr id="4" name="Text 1"/>
          <p:cNvSpPr/>
          <p:nvPr/>
        </p:nvSpPr>
        <p:spPr>
          <a:xfrm>
            <a:off x="2781062" y="524947"/>
            <a:ext cx="5135880" cy="596622"/>
          </a:xfrm>
          <a:prstGeom prst="rect">
            <a:avLst/>
          </a:prstGeom>
          <a:noFill/>
          <a:ln/>
        </p:spPr>
        <p:txBody>
          <a:bodyPr wrap="none" rtlCol="0" anchor="t"/>
          <a:lstStyle/>
          <a:p>
            <a:pPr marL="0" indent="0">
              <a:lnSpc>
                <a:spcPts val="4698"/>
              </a:lnSpc>
              <a:buNone/>
            </a:pPr>
            <a:r>
              <a:rPr lang="en-US" sz="3758" dirty="0">
                <a:solidFill>
                  <a:srgbClr val="1B1B27"/>
                </a:solidFill>
                <a:latin typeface="Corben" pitchFamily="34" charset="0"/>
                <a:ea typeface="Corben" pitchFamily="34" charset="-122"/>
                <a:cs typeface="Corben" pitchFamily="34" charset="-120"/>
              </a:rPr>
              <a:t>CODE &amp; PROTOTYPE</a:t>
            </a:r>
            <a:endParaRPr lang="en-US" sz="3758" dirty="0"/>
          </a:p>
        </p:txBody>
      </p:sp>
      <p:sp>
        <p:nvSpPr>
          <p:cNvPr id="5" name="Text 2"/>
          <p:cNvSpPr/>
          <p:nvPr/>
        </p:nvSpPr>
        <p:spPr>
          <a:xfrm>
            <a:off x="2781062" y="1503283"/>
            <a:ext cx="9068157" cy="610553"/>
          </a:xfrm>
          <a:prstGeom prst="rect">
            <a:avLst/>
          </a:prstGeom>
          <a:noFill/>
          <a:ln/>
        </p:spPr>
        <p:txBody>
          <a:bodyPr wrap="square" rtlCol="0" anchor="t"/>
          <a:lstStyle/>
          <a:p>
            <a:pPr marL="0" indent="0">
              <a:lnSpc>
                <a:spcPts val="2405"/>
              </a:lnSpc>
              <a:buNone/>
            </a:pPr>
            <a:r>
              <a:rPr lang="en-US" sz="1503" dirty="0">
                <a:solidFill>
                  <a:srgbClr val="404155"/>
                </a:solidFill>
                <a:latin typeface="Nobile" pitchFamily="34" charset="0"/>
                <a:ea typeface="Nobile" pitchFamily="34" charset="-122"/>
                <a:cs typeface="Nobile" pitchFamily="34" charset="-120"/>
              </a:rPr>
              <a:t>In this section, we will present the code snippets and prototype of our traffic signal timing adjustment system. </a:t>
            </a:r>
            <a:endParaRPr lang="en-US" sz="1503" dirty="0"/>
          </a:p>
        </p:txBody>
      </p:sp>
      <p:sp>
        <p:nvSpPr>
          <p:cNvPr id="6" name="Text 3"/>
          <p:cNvSpPr/>
          <p:nvPr/>
        </p:nvSpPr>
        <p:spPr>
          <a:xfrm>
            <a:off x="2781062" y="2400181"/>
            <a:ext cx="3054548" cy="477202"/>
          </a:xfrm>
          <a:prstGeom prst="rect">
            <a:avLst/>
          </a:prstGeom>
          <a:noFill/>
          <a:ln/>
        </p:spPr>
        <p:txBody>
          <a:bodyPr wrap="none" rtlCol="0" anchor="t"/>
          <a:lstStyle/>
          <a:p>
            <a:pPr marL="0" indent="0">
              <a:lnSpc>
                <a:spcPts val="3758"/>
              </a:lnSpc>
              <a:buNone/>
            </a:pPr>
            <a:r>
              <a:rPr lang="en-US" sz="3006" dirty="0">
                <a:solidFill>
                  <a:srgbClr val="1B1B27"/>
                </a:solidFill>
                <a:latin typeface="Corben" pitchFamily="34" charset="0"/>
                <a:ea typeface="Corben" pitchFamily="34" charset="-122"/>
                <a:cs typeface="Corben" pitchFamily="34" charset="-120"/>
              </a:rPr>
              <a:t>CODE</a:t>
            </a:r>
            <a:endParaRPr lang="en-US" sz="3006" dirty="0"/>
          </a:p>
        </p:txBody>
      </p:sp>
      <p:sp>
        <p:nvSpPr>
          <p:cNvPr id="7" name="Text 4"/>
          <p:cNvSpPr/>
          <p:nvPr/>
        </p:nvSpPr>
        <p:spPr>
          <a:xfrm>
            <a:off x="2781062" y="3335536"/>
            <a:ext cx="4301133" cy="305276"/>
          </a:xfrm>
          <a:prstGeom prst="rect">
            <a:avLst/>
          </a:prstGeom>
          <a:noFill/>
          <a:ln/>
        </p:spPr>
        <p:txBody>
          <a:bodyPr wrap="none" rtlCol="0" anchor="t"/>
          <a:lstStyle/>
          <a:p>
            <a:pPr marL="0" indent="0">
              <a:lnSpc>
                <a:spcPts val="2405"/>
              </a:lnSpc>
              <a:buNone/>
            </a:pPr>
            <a:endParaRPr lang="en-US" sz="1503" dirty="0"/>
          </a:p>
        </p:txBody>
      </p:sp>
      <p:pic>
        <p:nvPicPr>
          <p:cNvPr id="8" name="Image 1" descr="preencoded.png"/>
          <p:cNvPicPr>
            <a:picLocks noChangeAspect="1"/>
          </p:cNvPicPr>
          <p:nvPr/>
        </p:nvPicPr>
        <p:blipFill>
          <a:blip r:embed="rId4"/>
          <a:stretch>
            <a:fillRect/>
          </a:stretch>
        </p:blipFill>
        <p:spPr>
          <a:xfrm>
            <a:off x="2781062" y="3855482"/>
            <a:ext cx="4301133" cy="3634502"/>
          </a:xfrm>
          <a:prstGeom prst="rect">
            <a:avLst/>
          </a:prstGeom>
        </p:spPr>
      </p:pic>
      <p:sp>
        <p:nvSpPr>
          <p:cNvPr id="9" name="Text 5"/>
          <p:cNvSpPr/>
          <p:nvPr/>
        </p:nvSpPr>
        <p:spPr>
          <a:xfrm>
            <a:off x="7555587" y="3335536"/>
            <a:ext cx="4301133" cy="305276"/>
          </a:xfrm>
          <a:prstGeom prst="rect">
            <a:avLst/>
          </a:prstGeom>
          <a:noFill/>
          <a:ln/>
        </p:spPr>
        <p:txBody>
          <a:bodyPr wrap="none" rtlCol="0" anchor="t"/>
          <a:lstStyle/>
          <a:p>
            <a:pPr marL="0" indent="0">
              <a:lnSpc>
                <a:spcPts val="2405"/>
              </a:lnSpc>
              <a:buNone/>
            </a:pPr>
            <a:endParaRPr lang="en-US" sz="1503" dirty="0"/>
          </a:p>
        </p:txBody>
      </p:sp>
      <p:pic>
        <p:nvPicPr>
          <p:cNvPr id="10" name="Image 2" descr="preencoded.png"/>
          <p:cNvPicPr>
            <a:picLocks noChangeAspect="1"/>
          </p:cNvPicPr>
          <p:nvPr/>
        </p:nvPicPr>
        <p:blipFill>
          <a:blip r:embed="rId5"/>
          <a:stretch>
            <a:fillRect/>
          </a:stretch>
        </p:blipFill>
        <p:spPr>
          <a:xfrm>
            <a:off x="7555587" y="3855482"/>
            <a:ext cx="4301133" cy="34804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4840129" y="2448282"/>
            <a:ext cx="4764881" cy="33329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798552"/>
            <a:ext cx="3555087" cy="555427"/>
          </a:xfrm>
          <a:prstGeom prst="rect">
            <a:avLst/>
          </a:prstGeom>
          <a:noFill/>
          <a:ln/>
        </p:spPr>
        <p:txBody>
          <a:bodyPr wrap="none" rtlCol="0" anchor="t"/>
          <a:lstStyle/>
          <a:p>
            <a:pPr marL="0" indent="0">
              <a:lnSpc>
                <a:spcPts val="4374"/>
              </a:lnSpc>
              <a:buNone/>
            </a:pPr>
            <a:r>
              <a:rPr lang="en-US" sz="3499" dirty="0">
                <a:solidFill>
                  <a:srgbClr val="1B1B27"/>
                </a:solidFill>
                <a:latin typeface="Corben" pitchFamily="34" charset="0"/>
                <a:ea typeface="Corben" pitchFamily="34" charset="-122"/>
                <a:cs typeface="Corben" pitchFamily="34" charset="-120"/>
              </a:rPr>
              <a:t>PROTOTYPE</a:t>
            </a:r>
            <a:endParaRPr lang="en-US" sz="3499" dirty="0"/>
          </a:p>
        </p:txBody>
      </p:sp>
      <p:pic>
        <p:nvPicPr>
          <p:cNvPr id="5" name="Image 1" descr="preencoded.png"/>
          <p:cNvPicPr>
            <a:picLocks noChangeAspect="1"/>
          </p:cNvPicPr>
          <p:nvPr/>
        </p:nvPicPr>
        <p:blipFill>
          <a:blip r:embed="rId4"/>
          <a:stretch>
            <a:fillRect/>
          </a:stretch>
        </p:blipFill>
        <p:spPr>
          <a:xfrm>
            <a:off x="3908107" y="1798320"/>
            <a:ext cx="6814066" cy="56326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51767"/>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Web- Interface</a:t>
            </a:r>
            <a:endParaRPr lang="en-US" sz="4374" dirty="0"/>
          </a:p>
        </p:txBody>
      </p:sp>
      <p:sp>
        <p:nvSpPr>
          <p:cNvPr id="6" name="Text 2"/>
          <p:cNvSpPr/>
          <p:nvPr/>
        </p:nvSpPr>
        <p:spPr>
          <a:xfrm>
            <a:off x="833199" y="2779395"/>
            <a:ext cx="7477601" cy="2487811"/>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 dynamic platform that encapsulates the essence of our innovation. This interface serves as a comprehensive hub, featuring an in-depth description of our project alongside a direct link to explore the working prototype. Users can effortlessly delve into the project's details and experience its functionalities firsthand. This user-friendly interface embodies accessibility and convenience, ensuring a seamless interaction with our project. </a:t>
            </a:r>
            <a:endParaRPr lang="en-US" sz="1750" dirty="0"/>
          </a:p>
        </p:txBody>
      </p:sp>
      <p:sp>
        <p:nvSpPr>
          <p:cNvPr id="7" name="Text 3"/>
          <p:cNvSpPr/>
          <p:nvPr/>
        </p:nvSpPr>
        <p:spPr>
          <a:xfrm>
            <a:off x="833199" y="5517118"/>
            <a:ext cx="7477601" cy="355402"/>
          </a:xfrm>
          <a:prstGeom prst="rect">
            <a:avLst/>
          </a:prstGeom>
          <a:noFill/>
          <a:ln/>
        </p:spPr>
        <p:txBody>
          <a:bodyPr wrap="non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The platform is in a beta version and yet to be developed</a:t>
            </a:r>
            <a:endParaRPr lang="en-US" sz="1750" dirty="0"/>
          </a:p>
        </p:txBody>
      </p:sp>
      <p:sp>
        <p:nvSpPr>
          <p:cNvPr id="8" name="Text 4"/>
          <p:cNvSpPr/>
          <p:nvPr/>
        </p:nvSpPr>
        <p:spPr>
          <a:xfrm>
            <a:off x="833199" y="6122432"/>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2564487"/>
            <a:ext cx="5006221" cy="355402"/>
          </a:xfrm>
          <a:prstGeom prst="rect">
            <a:avLst/>
          </a:prstGeom>
          <a:noFill/>
          <a:ln/>
        </p:spPr>
        <p:txBody>
          <a:bodyPr wrap="none" rtlCol="0" anchor="t"/>
          <a:lstStyle/>
          <a:p>
            <a:pPr marL="0" indent="0">
              <a:lnSpc>
                <a:spcPts val="2799"/>
              </a:lnSpc>
              <a:buNone/>
            </a:pPr>
            <a:endParaRPr lang="en-US" sz="1750" dirty="0"/>
          </a:p>
        </p:txBody>
      </p:sp>
      <p:pic>
        <p:nvPicPr>
          <p:cNvPr id="5" name="Image 1" descr="preencoded.png"/>
          <p:cNvPicPr>
            <a:picLocks noChangeAspect="1"/>
          </p:cNvPicPr>
          <p:nvPr/>
        </p:nvPicPr>
        <p:blipFill>
          <a:blip r:embed="rId4"/>
          <a:stretch>
            <a:fillRect/>
          </a:stretch>
        </p:blipFill>
        <p:spPr>
          <a:xfrm>
            <a:off x="2037993" y="3169801"/>
            <a:ext cx="5006221" cy="2418755"/>
          </a:xfrm>
          <a:prstGeom prst="rect">
            <a:avLst/>
          </a:prstGeom>
        </p:spPr>
      </p:pic>
      <p:sp>
        <p:nvSpPr>
          <p:cNvPr id="6" name="Text 2"/>
          <p:cNvSpPr/>
          <p:nvPr/>
        </p:nvSpPr>
        <p:spPr>
          <a:xfrm>
            <a:off x="7593806" y="2564487"/>
            <a:ext cx="5006221" cy="355402"/>
          </a:xfrm>
          <a:prstGeom prst="rect">
            <a:avLst/>
          </a:prstGeom>
          <a:noFill/>
          <a:ln/>
        </p:spPr>
        <p:txBody>
          <a:bodyPr wrap="none" rtlCol="0" anchor="t"/>
          <a:lstStyle/>
          <a:p>
            <a:pPr marL="0" indent="0">
              <a:lnSpc>
                <a:spcPts val="2799"/>
              </a:lnSpc>
              <a:buNone/>
            </a:pPr>
            <a:endParaRPr lang="en-US" sz="1750" dirty="0"/>
          </a:p>
        </p:txBody>
      </p:sp>
      <p:pic>
        <p:nvPicPr>
          <p:cNvPr id="7" name="Image 2" descr="preencoded.png"/>
          <p:cNvPicPr>
            <a:picLocks noChangeAspect="1"/>
          </p:cNvPicPr>
          <p:nvPr/>
        </p:nvPicPr>
        <p:blipFill>
          <a:blip r:embed="rId5"/>
          <a:stretch>
            <a:fillRect/>
          </a:stretch>
        </p:blipFill>
        <p:spPr>
          <a:xfrm>
            <a:off x="7593806" y="3169801"/>
            <a:ext cx="5006221" cy="244530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638</Words>
  <Application>Microsoft Office PowerPoint</Application>
  <PresentationFormat>Custom</PresentationFormat>
  <Paragraphs>51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Corben</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NARAAYANAN T</cp:lastModifiedBy>
  <cp:revision>4</cp:revision>
  <dcterms:created xsi:type="dcterms:W3CDTF">2023-10-31T16:38:27Z</dcterms:created>
  <dcterms:modified xsi:type="dcterms:W3CDTF">2023-11-01T06:01:17Z</dcterms:modified>
</cp:coreProperties>
</file>